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9" r:id="rId4"/>
    <p:sldId id="259" r:id="rId5"/>
    <p:sldId id="271" r:id="rId6"/>
    <p:sldId id="272" r:id="rId7"/>
    <p:sldId id="260" r:id="rId8"/>
    <p:sldId id="261" r:id="rId9"/>
    <p:sldId id="275" r:id="rId10"/>
    <p:sldId id="264" r:id="rId11"/>
    <p:sldId id="276" r:id="rId12"/>
    <p:sldId id="278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9340AC0-CC1C-461A-BF42-37466AA00DE1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E886572-D739-4362-925C-094B28B003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my.yapp.us/STEA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iu3piic.wikispac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stituteforinstructionalcoaching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dirty="0" smtClean="0"/>
              <a:t>Instructional Coach Workshop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500" dirty="0" smtClean="0"/>
              <a:t>September 9, 2015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dirty="0" smtClean="0"/>
              <a:t>Kevin Conner</a:t>
            </a:r>
          </a:p>
          <a:p>
            <a:pPr algn="ctr"/>
            <a:r>
              <a:rPr lang="en-US" dirty="0" smtClean="0"/>
              <a:t>Heather Moschetta</a:t>
            </a:r>
            <a:endParaRPr lang="en-US" dirty="0" smtClean="0"/>
          </a:p>
          <a:p>
            <a:pPr algn="ctr"/>
            <a:r>
              <a:rPr lang="en-US" dirty="0" smtClean="0"/>
              <a:t>Allegheny Intermediate Unit</a:t>
            </a:r>
          </a:p>
          <a:p>
            <a:pPr algn="ctr"/>
            <a:r>
              <a:rPr lang="en-US" dirty="0" smtClean="0"/>
              <a:t>PIIC Instructional Coach </a:t>
            </a:r>
            <a:r>
              <a:rPr lang="en-US" dirty="0" smtClean="0"/>
              <a:t>Mentors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31397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Save the 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coaches’ workshops at AIU:</a:t>
            </a:r>
          </a:p>
          <a:p>
            <a:pPr lvl="1"/>
            <a:r>
              <a:rPr lang="en-US" dirty="0" smtClean="0"/>
              <a:t>Wednesday, September 9</a:t>
            </a:r>
          </a:p>
          <a:p>
            <a:pPr lvl="1"/>
            <a:r>
              <a:rPr lang="en-US" dirty="0" smtClean="0"/>
              <a:t>Wednesday, October 28</a:t>
            </a:r>
          </a:p>
          <a:p>
            <a:pPr lvl="1"/>
            <a:r>
              <a:rPr lang="en-US" dirty="0" smtClean="0"/>
              <a:t>Tuesday, November 24</a:t>
            </a:r>
          </a:p>
          <a:p>
            <a:pPr lvl="1"/>
            <a:r>
              <a:rPr lang="en-US" dirty="0" smtClean="0"/>
              <a:t>Wednesday, December 16</a:t>
            </a:r>
          </a:p>
          <a:p>
            <a:pPr lvl="1"/>
            <a:r>
              <a:rPr lang="en-US" dirty="0" smtClean="0"/>
              <a:t>Wednesday, January 28</a:t>
            </a:r>
          </a:p>
          <a:p>
            <a:pPr lvl="1"/>
            <a:r>
              <a:rPr lang="en-US" dirty="0" smtClean="0"/>
              <a:t>Tuesday, February 16</a:t>
            </a:r>
          </a:p>
          <a:p>
            <a:pPr lvl="1"/>
            <a:r>
              <a:rPr lang="en-US" dirty="0" smtClean="0"/>
              <a:t>Tuesday, March 8</a:t>
            </a:r>
          </a:p>
          <a:p>
            <a:pPr lvl="1"/>
            <a:r>
              <a:rPr lang="en-US" dirty="0" smtClean="0"/>
              <a:t>Tuesday, April 5</a:t>
            </a:r>
          </a:p>
          <a:p>
            <a:pPr lvl="1"/>
            <a:r>
              <a:rPr lang="en-US" dirty="0" smtClean="0"/>
              <a:t>Wednesday, May 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1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Time: Coaching Initiatives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List all </a:t>
            </a:r>
            <a:r>
              <a:rPr lang="en-US" dirty="0"/>
              <a:t>initiatives/coaching topics that </a:t>
            </a:r>
            <a:r>
              <a:rPr lang="en-US" dirty="0" smtClean="0"/>
              <a:t>your school has taken on that you will </a:t>
            </a:r>
            <a:r>
              <a:rPr lang="en-US" dirty="0"/>
              <a:t>be involved in this year. </a:t>
            </a:r>
            <a:endParaRPr lang="en-US" dirty="0" smtClean="0"/>
          </a:p>
          <a:p>
            <a:r>
              <a:rPr lang="en-US" dirty="0" smtClean="0"/>
              <a:t>Discuss with table group and write </a:t>
            </a:r>
            <a:r>
              <a:rPr lang="en-US" dirty="0"/>
              <a:t>on chart paper. </a:t>
            </a:r>
            <a:endParaRPr lang="en-US" dirty="0" smtClean="0"/>
          </a:p>
          <a:p>
            <a:r>
              <a:rPr lang="en-US" dirty="0"/>
              <a:t>Gallery walk. Take notes on commonalities. </a:t>
            </a:r>
            <a:endParaRPr lang="en-US" dirty="0" smtClean="0"/>
          </a:p>
          <a:p>
            <a:r>
              <a:rPr lang="en-US" dirty="0"/>
              <a:t>Back with your table group: what are the common </a:t>
            </a:r>
            <a:r>
              <a:rPr lang="en-US" dirty="0" smtClean="0"/>
              <a:t>topics? </a:t>
            </a:r>
            <a:r>
              <a:rPr lang="en-US" dirty="0"/>
              <a:t>What are the five most pressing?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337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Group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/>
              <a:t>Discuss as full group and prioritize initiatives in terms of your coaching. Which of these should be coach meeting </a:t>
            </a:r>
            <a:r>
              <a:rPr lang="en-US" dirty="0" smtClean="0"/>
              <a:t>topics?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dirty="0" smtClean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Place in order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Assign months</a:t>
            </a:r>
          </a:p>
          <a:p>
            <a:pPr marL="365125" indent="-365125"/>
            <a:endParaRPr lang="en-US" dirty="0" smtClean="0"/>
          </a:p>
          <a:p>
            <a:pPr marL="365125" indent="-365125"/>
            <a:r>
              <a:rPr lang="en-US" dirty="0" smtClean="0"/>
              <a:t>Begin thinking about co-facilitating one of these topics</a:t>
            </a:r>
          </a:p>
          <a:p>
            <a:pPr marL="730885" lvl="1" indent="-365125"/>
            <a:r>
              <a:rPr lang="en-US" dirty="0" smtClean="0"/>
              <a:t>More on this in October</a:t>
            </a:r>
          </a:p>
        </p:txBody>
      </p:sp>
    </p:spTree>
    <p:extLst>
      <p:ext uri="{BB962C8B-B14F-4D97-AF65-F5344CB8AC3E}">
        <p14:creationId xmlns:p14="http://schemas.microsoft.com/office/powerpoint/2010/main" val="1710502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Relocate to STEAM Showcase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IBEW Circuit Center and Ballroom</a:t>
            </a:r>
          </a:p>
          <a:p>
            <a:pPr lvl="1"/>
            <a:r>
              <a:rPr lang="en-US" dirty="0" smtClean="0"/>
              <a:t>5 Hot Metal Street, Pittsburgh 15203</a:t>
            </a:r>
          </a:p>
          <a:p>
            <a:pPr lvl="1"/>
            <a:r>
              <a:rPr lang="en-US" dirty="0" smtClean="0"/>
              <a:t>Corner of Hot Metal Street and Sidney Street</a:t>
            </a:r>
          </a:p>
          <a:p>
            <a:r>
              <a:rPr lang="en-US" dirty="0" smtClean="0"/>
              <a:t>YAPP App – schedule, exhibitors, etc.</a:t>
            </a:r>
          </a:p>
          <a:p>
            <a:pPr lvl="1"/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my.yapp.us/STEAM</a:t>
            </a:r>
            <a:endParaRPr lang="en-US" u="sng" dirty="0" smtClean="0"/>
          </a:p>
          <a:p>
            <a:pPr lvl="1"/>
            <a:r>
              <a:rPr lang="en-US" dirty="0" smtClean="0"/>
              <a:t>May have to download YAPP app first</a:t>
            </a:r>
          </a:p>
          <a:p>
            <a:r>
              <a:rPr lang="en-US" dirty="0" smtClean="0"/>
              <a:t>Parking</a:t>
            </a:r>
          </a:p>
          <a:p>
            <a:pPr lvl="1"/>
            <a:r>
              <a:rPr lang="en-US" dirty="0" smtClean="0"/>
              <a:t>Lot across from IBEW building</a:t>
            </a:r>
          </a:p>
          <a:p>
            <a:pPr lvl="1"/>
            <a:r>
              <a:rPr lang="en-US" dirty="0" smtClean="0"/>
              <a:t>Overflow: parking garage on Sidney Street ½ block away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70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 and Announcements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Our Wiki:</a:t>
            </a:r>
          </a:p>
          <a:p>
            <a:pPr lvl="1"/>
            <a:r>
              <a:rPr lang="en-US" dirty="0" smtClean="0">
                <a:hlinkClick r:id="rId2"/>
              </a:rPr>
              <a:t>www.aiu3piic.wikispaces.com</a:t>
            </a:r>
            <a:endParaRPr lang="en-US" dirty="0" smtClean="0"/>
          </a:p>
          <a:p>
            <a:r>
              <a:rPr lang="en-US" dirty="0" smtClean="0"/>
              <a:t>News from PDE:</a:t>
            </a:r>
          </a:p>
          <a:p>
            <a:pPr lvl="1"/>
            <a:r>
              <a:rPr lang="en-US" dirty="0" smtClean="0"/>
              <a:t>PSSA scores/SPP/Act 82</a:t>
            </a:r>
          </a:p>
          <a:p>
            <a:r>
              <a:rPr lang="en-US" dirty="0" smtClean="0"/>
              <a:t>Dictionary Squared</a:t>
            </a:r>
          </a:p>
          <a:p>
            <a:pPr lvl="1"/>
            <a:r>
              <a:rPr lang="en-US" dirty="0" smtClean="0"/>
              <a:t>Online vocabulary tutor – HS </a:t>
            </a:r>
          </a:p>
          <a:p>
            <a:pPr lvl="1"/>
            <a:r>
              <a:rPr lang="en-US" dirty="0" smtClean="0"/>
              <a:t>R&amp;D stage – free! Need fall and spring classes</a:t>
            </a:r>
            <a:endParaRPr lang="en-US" dirty="0" smtClean="0"/>
          </a:p>
          <a:p>
            <a:r>
              <a:rPr lang="en-US" dirty="0" smtClean="0"/>
              <a:t>John Collins</a:t>
            </a:r>
          </a:p>
          <a:p>
            <a:pPr lvl="1"/>
            <a:r>
              <a:rPr lang="en-US" dirty="0" smtClean="0"/>
              <a:t>$199 2-day workshop at WIU7 October 6-7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203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Coaching Support Available to You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8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PIIC – Statewide Support for Instructional Coaches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2005: PAHSCI: 3 years (+</a:t>
            </a:r>
            <a:r>
              <a:rPr lang="en-US" dirty="0" smtClean="0"/>
              <a:t>1), funded by Annenberg grant</a:t>
            </a:r>
          </a:p>
          <a:p>
            <a:pPr lvl="1"/>
            <a:r>
              <a:rPr lang="en-US" dirty="0" smtClean="0"/>
              <a:t>One </a:t>
            </a:r>
            <a:r>
              <a:rPr lang="en-US" dirty="0" smtClean="0"/>
              <a:t>math and one literacy coach for every 600 students</a:t>
            </a:r>
          </a:p>
          <a:p>
            <a:pPr lvl="1"/>
            <a:r>
              <a:rPr lang="en-US" dirty="0" smtClean="0"/>
              <a:t>16 high-needs districts in PA (26 high schools)</a:t>
            </a:r>
          </a:p>
          <a:p>
            <a:r>
              <a:rPr lang="en-US" dirty="0" smtClean="0"/>
              <a:t>2009: PIIC: 7 years, </a:t>
            </a:r>
            <a:r>
              <a:rPr lang="en-US" dirty="0" smtClean="0"/>
              <a:t>additional Annenberg grant, </a:t>
            </a:r>
            <a:r>
              <a:rPr lang="en-US" dirty="0" smtClean="0"/>
              <a:t>plus yearly PDE commitment</a:t>
            </a:r>
            <a:endParaRPr lang="en-US" dirty="0"/>
          </a:p>
          <a:p>
            <a:r>
              <a:rPr lang="en-US" dirty="0" smtClean="0"/>
              <a:t>Started in 7 IUs; now in 25 of 29 IUs statewide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08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PIIC 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To support instructional coaching which helps teachers strengthen instructional practice, increase student engagement, and improve student learning.</a:t>
            </a:r>
          </a:p>
        </p:txBody>
      </p:sp>
    </p:spTree>
    <p:extLst>
      <p:ext uri="{BB962C8B-B14F-4D97-AF65-F5344CB8AC3E}">
        <p14:creationId xmlns:p14="http://schemas.microsoft.com/office/powerpoint/2010/main" val="86396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Quadrants of PIIC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Advocate </a:t>
            </a:r>
            <a:r>
              <a:rPr lang="en-US" b="1" i="1" dirty="0" smtClean="0"/>
              <a:t>one-on-one and small group support</a:t>
            </a:r>
            <a:r>
              <a:rPr lang="en-US" dirty="0" smtClean="0"/>
              <a:t> for teachers, coaches, and school leaders using the </a:t>
            </a:r>
            <a:r>
              <a:rPr lang="en-US" b="1" i="1" dirty="0" smtClean="0"/>
              <a:t>BDA cycle of consultation</a:t>
            </a:r>
            <a:endParaRPr lang="en-US" dirty="0" smtClean="0"/>
          </a:p>
          <a:p>
            <a:r>
              <a:rPr lang="en-US" dirty="0" smtClean="0"/>
              <a:t>Focus on </a:t>
            </a:r>
            <a:r>
              <a:rPr lang="en-US" b="1" i="1" dirty="0" smtClean="0"/>
              <a:t>collecting, analyzing, and using data</a:t>
            </a:r>
            <a:r>
              <a:rPr lang="en-US" dirty="0" smtClean="0"/>
              <a:t> to identify student needs, assess changes in classroom practice, &amp; measure student progress</a:t>
            </a:r>
          </a:p>
          <a:p>
            <a:r>
              <a:rPr lang="en-US" dirty="0" smtClean="0"/>
              <a:t>Emphasize the use of </a:t>
            </a:r>
            <a:r>
              <a:rPr lang="en-US" b="1" i="1" dirty="0" smtClean="0"/>
              <a:t>evidence-based literacy practices</a:t>
            </a:r>
            <a:r>
              <a:rPr lang="en-US" dirty="0" smtClean="0"/>
              <a:t> and research-based instructional techniques</a:t>
            </a:r>
          </a:p>
          <a:p>
            <a:r>
              <a:rPr lang="en-US" dirty="0" smtClean="0"/>
              <a:t>Support </a:t>
            </a:r>
            <a:r>
              <a:rPr lang="en-US" b="1" i="1" dirty="0" smtClean="0"/>
              <a:t>reflective and non-evaluative</a:t>
            </a:r>
            <a:r>
              <a:rPr lang="en-US" dirty="0" smtClean="0"/>
              <a:t>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7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PIIC Levels of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Statewide </a:t>
            </a:r>
            <a:r>
              <a:rPr lang="en-US" dirty="0"/>
              <a:t>leadership </a:t>
            </a:r>
            <a:r>
              <a:rPr lang="en-US" dirty="0" smtClean="0"/>
              <a:t>team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Regional Mentor Coordinators (RMCs)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IU </a:t>
            </a:r>
            <a:r>
              <a:rPr lang="en-US" dirty="0"/>
              <a:t>Mentors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47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Coaching Support at the Local (IU)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Coaching Support at the Local (IU) Level</a:t>
            </a:r>
          </a:p>
          <a:p>
            <a:pPr lvl="1"/>
            <a:r>
              <a:rPr lang="en-US" dirty="0"/>
              <a:t>Monthly local coach workshops</a:t>
            </a:r>
          </a:p>
          <a:p>
            <a:pPr lvl="1"/>
            <a:r>
              <a:rPr lang="en-US" dirty="0" smtClean="0"/>
              <a:t>Statewide </a:t>
            </a:r>
            <a:r>
              <a:rPr lang="en-US" dirty="0"/>
              <a:t>Professional Learning Opportunities (PLOs) for coaches</a:t>
            </a:r>
          </a:p>
          <a:p>
            <a:pPr lvl="1"/>
            <a:r>
              <a:rPr lang="en-US" dirty="0" smtClean="0"/>
              <a:t>PLN </a:t>
            </a:r>
            <a:r>
              <a:rPr lang="en-US" dirty="0"/>
              <a:t>– </a:t>
            </a:r>
            <a:r>
              <a:rPr lang="en-US" dirty="0" smtClean="0"/>
              <a:t>adolescent literacy </a:t>
            </a:r>
            <a:r>
              <a:rPr lang="en-US" dirty="0"/>
              <a:t>training for coaches &amp; </a:t>
            </a:r>
            <a:r>
              <a:rPr lang="en-US" dirty="0" smtClean="0"/>
              <a:t>teachers (grades 4+)</a:t>
            </a:r>
            <a:endParaRPr lang="en-US" dirty="0"/>
          </a:p>
          <a:p>
            <a:pPr lvl="1"/>
            <a:r>
              <a:rPr lang="en-US" dirty="0"/>
              <a:t>One-on-one/small group onsite mentor support</a:t>
            </a:r>
          </a:p>
          <a:p>
            <a:pPr lvl="1"/>
            <a:r>
              <a:rPr lang="en-US" dirty="0"/>
              <a:t>PIIC Resource </a:t>
            </a:r>
            <a:r>
              <a:rPr lang="en-US" dirty="0" smtClean="0"/>
              <a:t>Guide</a:t>
            </a:r>
          </a:p>
          <a:p>
            <a:pPr lvl="2"/>
            <a:r>
              <a:rPr lang="en-US" dirty="0" smtClean="0">
                <a:hlinkClick r:id="rId2"/>
              </a:rPr>
              <a:t>www.instituteforinstructionalcoaching.org</a:t>
            </a:r>
            <a:endParaRPr lang="en-US" dirty="0" smtClean="0"/>
          </a:p>
          <a:p>
            <a:pPr lvl="2"/>
            <a:r>
              <a:rPr lang="en-US" dirty="0" smtClean="0"/>
              <a:t>Create account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92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Your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 the card provided, please indicate the levels of support you are interested in for 2015-2016</a:t>
            </a:r>
          </a:p>
          <a:p>
            <a:pPr lvl="1"/>
            <a:r>
              <a:rPr lang="en-US" dirty="0" smtClean="0"/>
              <a:t>PIIC PLOs (at least ½ time coaches, grades 4+)</a:t>
            </a:r>
            <a:endParaRPr lang="en-US" dirty="0"/>
          </a:p>
          <a:p>
            <a:pPr lvl="1"/>
            <a:r>
              <a:rPr lang="en-US" dirty="0"/>
              <a:t>Monthly local coach workshops</a:t>
            </a:r>
          </a:p>
          <a:p>
            <a:pPr lvl="1"/>
            <a:r>
              <a:rPr lang="en-US" dirty="0" smtClean="0"/>
              <a:t>PLN </a:t>
            </a:r>
            <a:r>
              <a:rPr lang="en-US" dirty="0"/>
              <a:t>(grades 4+)</a:t>
            </a:r>
          </a:p>
          <a:p>
            <a:pPr lvl="1"/>
            <a:r>
              <a:rPr lang="en-US" dirty="0"/>
              <a:t>One-on-one/small group onsite mentor </a:t>
            </a:r>
            <a:r>
              <a:rPr lang="en-US" dirty="0" smtClean="0"/>
              <a:t>support</a:t>
            </a:r>
          </a:p>
          <a:p>
            <a:pPr lvl="1"/>
            <a:r>
              <a:rPr lang="en-US" dirty="0" smtClean="0"/>
              <a:t>Other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690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1329</TotalTime>
  <Words>540</Words>
  <Application>Microsoft Office PowerPoint</Application>
  <PresentationFormat>On-screen Show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Oriel</vt:lpstr>
      <vt:lpstr>Instructional Coach Workshop September 9, 2015</vt:lpstr>
      <vt:lpstr>News and Announcements</vt:lpstr>
      <vt:lpstr>Coaching Support Available to You</vt:lpstr>
      <vt:lpstr>PIIC – Statewide Support for Instructional Coaches</vt:lpstr>
      <vt:lpstr>PIIC Mission</vt:lpstr>
      <vt:lpstr>Four Quadrants of PIIC Framework</vt:lpstr>
      <vt:lpstr>PIIC Levels of Support</vt:lpstr>
      <vt:lpstr>Coaching Support at the Local (IU) Level</vt:lpstr>
      <vt:lpstr>Choose Your Support</vt:lpstr>
      <vt:lpstr>Save the Dates</vt:lpstr>
      <vt:lpstr>Activity Time: Coaching Initiatives</vt:lpstr>
      <vt:lpstr>Full Group Discussion</vt:lpstr>
      <vt:lpstr>Relocate to STEAM Showcase</vt:lpstr>
    </vt:vector>
  </TitlesOfParts>
  <Company>Allegheny Intermediate Unit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Instructional Coach Training Chartiers Valley School District</dc:title>
  <dc:creator>Moschetta, Heather</dc:creator>
  <cp:lastModifiedBy>Moschetta, Heather</cp:lastModifiedBy>
  <cp:revision>34</cp:revision>
  <dcterms:created xsi:type="dcterms:W3CDTF">2015-08-05T18:16:16Z</dcterms:created>
  <dcterms:modified xsi:type="dcterms:W3CDTF">2015-09-08T18:06:51Z</dcterms:modified>
</cp:coreProperties>
</file>